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6" r:id="rId11"/>
    <p:sldId id="297" r:id="rId12"/>
    <p:sldId id="29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94" r:id="rId36"/>
    <p:sldId id="295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4" d="100"/>
          <a:sy n="94" d="100"/>
        </p:scale>
        <p:origin x="-12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Documents%20and%20Settings\Admin\Desktop\&#1573;&#1581;&#1589;&#1575;&#1574;&#1610;&#1575;&#1578;%20&#1575;&#1604;&#1605;&#1583;&#1575;&#1585;&#1587;%20&#1575;&#1604;&#1606;&#1587;&#1575;&#1574;&#1610;&#1577;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42714178710468"/>
          <c:y val="5.7190074081082114E-2"/>
          <c:w val="0.8406227974312066"/>
          <c:h val="0.8398807932059464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ar-S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'أعداد المعلمات'!$A$1:$A$15</c:f>
              <c:strCache>
                <c:ptCount val="15"/>
                <c:pt idx="0">
                  <c:v>1428 1427</c:v>
                </c:pt>
                <c:pt idx="1">
                  <c:v>1427 1426</c:v>
                </c:pt>
                <c:pt idx="2">
                  <c:v>1426 1425</c:v>
                </c:pt>
                <c:pt idx="3">
                  <c:v>1425 1424</c:v>
                </c:pt>
                <c:pt idx="4">
                  <c:v>1423هـ</c:v>
                </c:pt>
                <c:pt idx="5">
                  <c:v>1422هـ</c:v>
                </c:pt>
                <c:pt idx="6">
                  <c:v>1421هـ</c:v>
                </c:pt>
                <c:pt idx="7">
                  <c:v>1420هـ</c:v>
                </c:pt>
                <c:pt idx="8">
                  <c:v>1419هـ</c:v>
                </c:pt>
                <c:pt idx="9">
                  <c:v>1418هـ</c:v>
                </c:pt>
                <c:pt idx="10">
                  <c:v>1417هـ</c:v>
                </c:pt>
                <c:pt idx="11">
                  <c:v>1416هـ</c:v>
                </c:pt>
                <c:pt idx="12">
                  <c:v>1415هـ</c:v>
                </c:pt>
                <c:pt idx="13">
                  <c:v>1414هـ</c:v>
                </c:pt>
                <c:pt idx="14">
                  <c:v>1413هـ</c:v>
                </c:pt>
              </c:strCache>
            </c:strRef>
          </c:cat>
          <c:val>
            <c:numRef>
              <c:f>'أعداد المعلمات'!$B$1:$B$15</c:f>
              <c:numCache>
                <c:formatCode>General</c:formatCode>
                <c:ptCount val="15"/>
                <c:pt idx="0">
                  <c:v>2496</c:v>
                </c:pt>
                <c:pt idx="1">
                  <c:v>2424</c:v>
                </c:pt>
                <c:pt idx="2">
                  <c:v>2341</c:v>
                </c:pt>
                <c:pt idx="3">
                  <c:v>2129</c:v>
                </c:pt>
                <c:pt idx="4">
                  <c:v>1783</c:v>
                </c:pt>
                <c:pt idx="5">
                  <c:v>1428</c:v>
                </c:pt>
                <c:pt idx="6">
                  <c:v>1227</c:v>
                </c:pt>
                <c:pt idx="7">
                  <c:v>1098</c:v>
                </c:pt>
                <c:pt idx="8">
                  <c:v>948</c:v>
                </c:pt>
                <c:pt idx="9">
                  <c:v>879</c:v>
                </c:pt>
                <c:pt idx="10">
                  <c:v>814</c:v>
                </c:pt>
                <c:pt idx="11">
                  <c:v>750</c:v>
                </c:pt>
                <c:pt idx="12">
                  <c:v>697</c:v>
                </c:pt>
                <c:pt idx="13">
                  <c:v>559</c:v>
                </c:pt>
                <c:pt idx="14">
                  <c:v>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31520"/>
        <c:axId val="113557888"/>
      </c:barChart>
      <c:catAx>
        <c:axId val="113531520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2000" b="1"/>
            </a:pPr>
            <a:endParaRPr lang="ar-SA"/>
          </a:p>
        </c:txPr>
        <c:crossAx val="11355788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3557888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ar-SA"/>
          </a:p>
        </c:txPr>
        <c:crossAx val="113531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09754540208067E-2"/>
          <c:y val="2.3650784453005409E-2"/>
          <c:w val="0.84210415157357443"/>
          <c:h val="0.7667045811899256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ar-S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'أعداد الطالبات'!$A$1:$A$15</c:f>
              <c:strCache>
                <c:ptCount val="15"/>
                <c:pt idx="0">
                  <c:v>1428 1427</c:v>
                </c:pt>
                <c:pt idx="1">
                  <c:v>1427 1426</c:v>
                </c:pt>
                <c:pt idx="2">
                  <c:v>1426 1425</c:v>
                </c:pt>
                <c:pt idx="3">
                  <c:v>1425 1424</c:v>
                </c:pt>
                <c:pt idx="4">
                  <c:v>1424 1423</c:v>
                </c:pt>
                <c:pt idx="5">
                  <c:v>1422هـ</c:v>
                </c:pt>
                <c:pt idx="6">
                  <c:v>1421هـ</c:v>
                </c:pt>
                <c:pt idx="7">
                  <c:v>1420هـ</c:v>
                </c:pt>
                <c:pt idx="8">
                  <c:v>1419هـ</c:v>
                </c:pt>
                <c:pt idx="9">
                  <c:v>1418هـ</c:v>
                </c:pt>
                <c:pt idx="10">
                  <c:v>1417هـ</c:v>
                </c:pt>
                <c:pt idx="11">
                  <c:v>1416هـ</c:v>
                </c:pt>
                <c:pt idx="12">
                  <c:v>1415هـ</c:v>
                </c:pt>
                <c:pt idx="13">
                  <c:v>1414هـ</c:v>
                </c:pt>
                <c:pt idx="14">
                  <c:v>1413هـ</c:v>
                </c:pt>
              </c:strCache>
            </c:strRef>
          </c:cat>
          <c:val>
            <c:numRef>
              <c:f>'أعداد الطالبات'!$B$1:$B$15</c:f>
              <c:numCache>
                <c:formatCode>General</c:formatCode>
                <c:ptCount val="15"/>
                <c:pt idx="0">
                  <c:v>53684</c:v>
                </c:pt>
                <c:pt idx="1">
                  <c:v>52121</c:v>
                </c:pt>
                <c:pt idx="2">
                  <c:v>50538</c:v>
                </c:pt>
                <c:pt idx="3">
                  <c:v>49213</c:v>
                </c:pt>
                <c:pt idx="4">
                  <c:v>47926</c:v>
                </c:pt>
                <c:pt idx="5">
                  <c:v>40000</c:v>
                </c:pt>
                <c:pt idx="6">
                  <c:v>30129</c:v>
                </c:pt>
                <c:pt idx="7">
                  <c:v>26900</c:v>
                </c:pt>
                <c:pt idx="8">
                  <c:v>23800</c:v>
                </c:pt>
                <c:pt idx="9">
                  <c:v>21300</c:v>
                </c:pt>
                <c:pt idx="10">
                  <c:v>20000</c:v>
                </c:pt>
                <c:pt idx="11">
                  <c:v>18000</c:v>
                </c:pt>
                <c:pt idx="12">
                  <c:v>13000</c:v>
                </c:pt>
                <c:pt idx="13">
                  <c:v>11000</c:v>
                </c:pt>
                <c:pt idx="14">
                  <c:v>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112832"/>
        <c:axId val="112222976"/>
      </c:barChart>
      <c:catAx>
        <c:axId val="101112832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2200" b="1" i="0" baseline="0">
                <a:latin typeface=""/>
                <a:cs typeface="AL-Mohanad" pitchFamily="2" charset="-78"/>
              </a:defRPr>
            </a:pPr>
            <a:endParaRPr lang="ar-SA"/>
          </a:p>
        </c:txPr>
        <c:crossAx val="11222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22976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ar-SA"/>
          </a:p>
        </c:txPr>
        <c:crossAx val="10111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0.05376</cdr:x>
      <cdr:y>0.0872</cdr:y>
    </cdr:from>
    <cdr:to>
      <cdr:x>0.60815</cdr:x>
      <cdr:y>0.19406</cdr:y>
    </cdr:to>
    <cdr:sp macro="" textlink="">
      <cdr:nvSpPr>
        <cdr:cNvPr id="2" name="مستطيل 1"/>
        <cdr:cNvSpPr/>
      </cdr:nvSpPr>
      <cdr:spPr>
        <a:xfrm xmlns:a="http://schemas.openxmlformats.org/drawingml/2006/main">
          <a:off x="418455" y="452095"/>
          <a:ext cx="4315239" cy="553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/>
        <a:p xmlns:a="http://schemas.openxmlformats.org/drawingml/2006/main">
          <a:pPr algn="r" rtl="1">
            <a:spcAft>
              <a:spcPts val="0"/>
            </a:spcAft>
          </a:pPr>
          <a:r>
            <a:rPr lang="ar-SA" sz="3000" kern="1200" dirty="0">
              <a:solidFill>
                <a:schemeClr val="accent6"/>
              </a:solidFill>
              <a:effectLst/>
              <a:latin typeface="Calibri"/>
              <a:cs typeface="Al-Mateen"/>
            </a:rPr>
            <a:t>أعداد المعلمات  2496</a:t>
          </a:r>
          <a:endParaRPr lang="en-US" sz="1200" dirty="0">
            <a:solidFill>
              <a:schemeClr val="accent6"/>
            </a:solidFill>
            <a:effectLst/>
            <a:latin typeface="Times New Roman"/>
            <a:ea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0.92418</cdr:x>
      <cdr:y>0.88188</cdr:y>
    </cdr:to>
    <cdr:sp macro="" textlink="">
      <cdr:nvSpPr>
        <cdr:cNvPr id="2" name="عنصر نائب للمحتوى 2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-683568" y="0"/>
          <a:ext cx="7467600" cy="45259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r" defTabSz="914400" rtl="1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r" defTabSz="914400" rtl="1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r" defTabSz="914400" rtl="1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r" defTabSz="914400" rtl="1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algn="ctr">
            <a:spcBef>
              <a:spcPct val="20000"/>
            </a:spcBef>
            <a:buFont typeface="Arial" pitchFamily="34" charset="0"/>
            <a:buNone/>
          </a:pPr>
          <a:r>
            <a:rPr lang="ar-SA" sz="4000" dirty="0">
              <a:latin typeface="Calibri" pitchFamily="34" charset="0"/>
              <a:cs typeface="Al-Mateen" pitchFamily="18" charset="-78"/>
            </a:rPr>
            <a:t>               </a:t>
          </a:r>
          <a:r>
            <a:rPr lang="ar-SA" sz="3200" dirty="0">
              <a:solidFill>
                <a:schemeClr val="accent6"/>
              </a:solidFill>
              <a:latin typeface="Calibri" pitchFamily="34" charset="0"/>
              <a:cs typeface="Al-Mateen" pitchFamily="18" charset="-78"/>
            </a:rPr>
            <a:t>إحصائية أعداد </a:t>
          </a:r>
          <a:r>
            <a:rPr lang="ar-SA" sz="3200" dirty="0" smtClean="0">
              <a:solidFill>
                <a:schemeClr val="accent6"/>
              </a:solidFill>
              <a:latin typeface="Calibri" pitchFamily="34" charset="0"/>
              <a:cs typeface="Al-Mateen" pitchFamily="18" charset="-78"/>
            </a:rPr>
            <a:t>الطالبات </a:t>
          </a:r>
          <a:r>
            <a:rPr lang="ar-SA" sz="3200" dirty="0">
              <a:solidFill>
                <a:schemeClr val="accent6"/>
              </a:solidFill>
              <a:latin typeface="Calibri" pitchFamily="34" charset="0"/>
              <a:cs typeface="Al-Mateen" pitchFamily="18" charset="-78"/>
            </a:rPr>
            <a:t>53684</a:t>
          </a:r>
          <a:endParaRPr lang="en-US" sz="3200" dirty="0">
            <a:solidFill>
              <a:schemeClr val="accent6"/>
            </a:solidFill>
            <a:latin typeface="Calibri" pitchFamily="34" charset="0"/>
            <a:cs typeface="Al-Mateen" pitchFamily="18" charset="-78"/>
          </a:endParaRPr>
        </a:p>
        <a:p xmlns:a="http://schemas.openxmlformats.org/drawingml/2006/main">
          <a:pPr algn="ctr">
            <a:spcBef>
              <a:spcPct val="20000"/>
            </a:spcBef>
            <a:buFont typeface="Arial" pitchFamily="34" charset="0"/>
            <a:buNone/>
          </a:pPr>
          <a:endParaRPr lang="ar-SA" sz="3200" dirty="0">
            <a:solidFill>
              <a:srgbClr val="898989"/>
            </a:solidFill>
            <a:latin typeface="Calibri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27/11/36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3ahed.net/Pages/News/Details.aspx?id=180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3ahed.net/Pages/News/Details.aspx?id=1805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764704"/>
            <a:ext cx="9144000" cy="544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40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برنامج النمو المهني والتربوي </a:t>
            </a:r>
            <a:endParaRPr lang="ar-SA" sz="4000" dirty="0" smtClean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algn="ctr">
              <a:lnSpc>
                <a:spcPct val="115000"/>
              </a:lnSpc>
            </a:pP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لمنسوبات </a:t>
            </a:r>
            <a:r>
              <a:rPr lang="ar-SA" sz="40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المعاهد القرآنية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 algn="ctr" rtl="0">
              <a:spcBef>
                <a:spcPct val="20000"/>
              </a:spcBef>
            </a:pPr>
            <a:endParaRPr lang="ar-SA" sz="2500" dirty="0">
              <a:solidFill>
                <a:prstClr val="black"/>
              </a:solidFill>
              <a:cs typeface="AL-Mohanad Bold" pitchFamily="2" charset="-78"/>
            </a:endParaRPr>
          </a:p>
          <a:p>
            <a:pPr lvl="0" algn="ctr" rtl="0">
              <a:spcBef>
                <a:spcPct val="20000"/>
              </a:spcBef>
            </a:pPr>
            <a:r>
              <a:rPr lang="ar-SA" sz="2500" dirty="0">
                <a:solidFill>
                  <a:prstClr val="black"/>
                </a:solidFill>
                <a:cs typeface="AL-Mohanad Bold" pitchFamily="2" charset="-78"/>
              </a:rPr>
              <a:t>مؤتمر وملتقى المعاهد العلمية</a:t>
            </a:r>
          </a:p>
          <a:p>
            <a:pPr lvl="0" algn="ctr" rtl="0">
              <a:spcBef>
                <a:spcPct val="20000"/>
              </a:spcBef>
            </a:pPr>
            <a:endParaRPr lang="ar-SA" sz="400" dirty="0">
              <a:solidFill>
                <a:prstClr val="black"/>
              </a:solidFill>
              <a:cs typeface="AL-Mohanad Bold" pitchFamily="2" charset="-78"/>
            </a:endParaRPr>
          </a:p>
          <a:p>
            <a:pPr lvl="0" algn="ctr" rtl="0">
              <a:spcBef>
                <a:spcPct val="20000"/>
              </a:spcBef>
            </a:pPr>
            <a:r>
              <a:rPr lang="en-US" sz="2500" dirty="0">
                <a:solidFill>
                  <a:prstClr val="black"/>
                </a:solidFill>
                <a:cs typeface="AL-Mohanad Bold" pitchFamily="2" charset="-78"/>
              </a:rPr>
              <a:t> </a:t>
            </a:r>
            <a:r>
              <a:rPr lang="ar-SA" sz="2500" dirty="0">
                <a:solidFill>
                  <a:prstClr val="black"/>
                </a:solidFill>
                <a:cs typeface="AL-Mohanad Bold" pitchFamily="2" charset="-78"/>
              </a:rPr>
              <a:t> تركيا  29/11-1/12/1436هـ   13- 14 / 9 / 2015</a:t>
            </a:r>
            <a:endParaRPr lang="en-US" sz="2500" strike="sngStrike" dirty="0">
              <a:solidFill>
                <a:prstClr val="black"/>
              </a:solidFill>
              <a:cs typeface="AL-Mohanad Bold" pitchFamily="2" charset="-78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 </a:t>
            </a:r>
            <a:endParaRPr lang="ar-SA" sz="2000" dirty="0" smtClean="0">
              <a:latin typeface="Traditional Arabic"/>
              <a:ea typeface="Calibri"/>
              <a:cs typeface="AL-Mohanad Bold"/>
            </a:endParaRPr>
          </a:p>
          <a:p>
            <a:pPr algn="ctr">
              <a:lnSpc>
                <a:spcPct val="115000"/>
              </a:lnSpc>
            </a:pPr>
            <a:r>
              <a:rPr lang="ar-SA" sz="2000" dirty="0" smtClean="0">
                <a:latin typeface="Traditional Arabic"/>
                <a:ea typeface="Calibri"/>
                <a:cs typeface="AL-Mohanad Bold"/>
              </a:rPr>
              <a:t>إعداد</a:t>
            </a:r>
            <a:endParaRPr lang="en-US" sz="20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مركز معاهد للاستشارات التربوية والتعليمية</a:t>
            </a:r>
            <a:endParaRPr lang="en-US" sz="20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 </a:t>
            </a:r>
            <a:endParaRPr lang="en-US" sz="20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تقديم</a:t>
            </a:r>
            <a:endParaRPr lang="en-US" sz="20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مدير عام </a:t>
            </a:r>
            <a:r>
              <a:rPr lang="ar-SA" sz="2000" dirty="0" smtClean="0">
                <a:latin typeface="Traditional Arabic"/>
                <a:ea typeface="Calibri"/>
                <a:cs typeface="AL-Mohanad Bold"/>
              </a:rPr>
              <a:t>مركز  معاهد</a:t>
            </a:r>
            <a:endParaRPr lang="en-US" sz="20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2000" dirty="0">
                <a:latin typeface="Traditional Arabic"/>
                <a:ea typeface="Calibri"/>
                <a:cs typeface="AL-Mohanad Bold"/>
              </a:rPr>
              <a:t>حماد بن عبدالرحمن العمر</a:t>
            </a:r>
            <a:endParaRPr lang="en-US" sz="200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41979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124744"/>
            <a:ext cx="8316416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40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من مشاريعنا: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تصميم وثيقة دبلوم مديرات المدارس النسائية.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بناء منهج دبلوم التدبر والمقررات المصاحبة له.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تطوير مناهج معاهد معلمي ومعلمات القرآن الكريم.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تأسيس وتشغيل معهد إعداد معلمي ومعلمات القرآن الكريم بنظام التعليم عن بعد</a:t>
            </a:r>
            <a:r>
              <a:rPr lang="ar-SA" sz="2800" dirty="0" smtClean="0">
                <a:latin typeface="Al-Mateen"/>
                <a:ea typeface="Calibri"/>
                <a:cs typeface="AL-Mohanad Bold"/>
              </a:rPr>
              <a:t>.</a:t>
            </a:r>
            <a:endParaRPr lang="en-US" sz="2800" dirty="0">
              <a:latin typeface="Al-Mateen"/>
              <a:ea typeface="Calibri"/>
              <a:cs typeface="AL-Mohanad Bold"/>
            </a:endParaRPr>
          </a:p>
        </p:txBody>
      </p:sp>
    </p:spTree>
    <p:extLst>
      <p:ext uri="{BB962C8B-B14F-4D97-AF65-F5344CB8AC3E}">
        <p14:creationId xmlns:p14="http://schemas.microsoft.com/office/powerpoint/2010/main" val="51317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729230" y="1268760"/>
            <a:ext cx="7056784" cy="4870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Al-Mateen"/>
                <a:ea typeface="Calibri"/>
                <a:cs typeface="AL-Mohanad Bold"/>
              </a:rPr>
              <a:t>5. برنامج </a:t>
            </a:r>
            <a:r>
              <a:rPr lang="ar-SA" sz="2800" dirty="0">
                <a:latin typeface="Al-Mateen"/>
                <a:ea typeface="Calibri"/>
                <a:cs typeface="AL-Mohanad Bold"/>
              </a:rPr>
              <a:t>النمو المهني والتربوي لمنسوبات المعاهد القرآنية.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Al-Mateen"/>
                <a:ea typeface="Calibri"/>
                <a:cs typeface="AL-Mohanad Bold"/>
              </a:rPr>
              <a:t>6. إعداد الدليل الإجرائي للمعاهد القرآنية ( لوائح تعليمية ومالية وإدارية وإجراءات ونماذج إدارية )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Al-Mateen"/>
                <a:ea typeface="Calibri"/>
                <a:cs typeface="AL-Mohanad Bold"/>
              </a:rPr>
              <a:t>7. تأسيس الموقع </a:t>
            </a:r>
            <a:r>
              <a:rPr lang="ar-SA" sz="2800" dirty="0">
                <a:latin typeface="Al-Mateen"/>
                <a:ea typeface="Calibri"/>
                <a:cs typeface="AL-Mohanad Bold"/>
              </a:rPr>
              <a:t>الإلكتروني للمركز وبوابة الخدمات الإلكترونية للمعاهد القرآنية.</a:t>
            </a:r>
          </a:p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Al-Mateen"/>
                <a:ea typeface="Calibri"/>
                <a:cs typeface="AL-Mohanad Bold"/>
              </a:rPr>
              <a:t>8. الدليل </a:t>
            </a:r>
            <a:r>
              <a:rPr lang="ar-SA" sz="2800" dirty="0">
                <a:latin typeface="Al-Mateen"/>
                <a:ea typeface="Calibri"/>
                <a:cs typeface="AL-Mohanad Bold"/>
              </a:rPr>
              <a:t>الإجرائي لتأسيس معاهد معلمات القرآن الكريم</a:t>
            </a:r>
            <a:r>
              <a:rPr lang="ar-SA" sz="2800" dirty="0" smtClean="0">
                <a:latin typeface="Al-Mateen"/>
                <a:ea typeface="Calibri"/>
                <a:cs typeface="AL-Mohanad Bold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9. الدليل الإجرائي لدور معلم القرآن الكريم في غرس القيم .</a:t>
            </a:r>
          </a:p>
          <a:p>
            <a:pPr algn="just">
              <a:lnSpc>
                <a:spcPct val="115000"/>
              </a:lnSpc>
            </a:pP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514350" indent="-514350" algn="just">
              <a:lnSpc>
                <a:spcPct val="115000"/>
              </a:lnSpc>
              <a:buFont typeface="+mj-lt"/>
              <a:buAutoNum type="arabicPeriod"/>
            </a:pPr>
            <a:endParaRPr lang="en-US" dirty="0">
              <a:latin typeface="Al-Mateen"/>
              <a:ea typeface="Calibri"/>
              <a:cs typeface="AL-Mohanad Bold"/>
            </a:endParaRPr>
          </a:p>
        </p:txBody>
      </p:sp>
    </p:spTree>
    <p:extLst>
      <p:ext uri="{BB962C8B-B14F-4D97-AF65-F5344CB8AC3E}">
        <p14:creationId xmlns:p14="http://schemas.microsoft.com/office/powerpoint/2010/main" val="331675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83568" y="1340768"/>
            <a:ext cx="7560840" cy="3065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Al-Mateen"/>
                <a:ea typeface="Calibri"/>
                <a:cs typeface="AL-Mohanad Bold"/>
              </a:rPr>
              <a:t>10. </a:t>
            </a:r>
            <a:r>
              <a:rPr lang="ar-SA" sz="2800" dirty="0" err="1">
                <a:latin typeface="Al-Mateen"/>
                <a:ea typeface="Calibri"/>
                <a:cs typeface="AL-Mohanad Bold"/>
              </a:rPr>
              <a:t>نمذجة</a:t>
            </a:r>
            <a:r>
              <a:rPr lang="ar-SA" sz="2800" dirty="0">
                <a:latin typeface="Al-Mateen"/>
                <a:ea typeface="Calibri"/>
                <a:cs typeface="AL-Mohanad Bold"/>
              </a:rPr>
              <a:t> تجارب مميزة في معاهد معلمات القرآن الكريم ونشرها.</a:t>
            </a:r>
          </a:p>
          <a:p>
            <a:pPr algn="just">
              <a:lnSpc>
                <a:spcPct val="115000"/>
              </a:lnSpc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11. تأسيس مركز حلقاتنا لتطوير الحلقات والمدراس القرآنية.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algn="just">
              <a:lnSpc>
                <a:spcPct val="115000"/>
              </a:lnSpc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12. تأسيس مركز إتقان المعاهد </a:t>
            </a:r>
            <a:r>
              <a:rPr lang="ar-SA" sz="2800" dirty="0" smtClean="0">
                <a:latin typeface="Al-Mateen"/>
                <a:ea typeface="Calibri"/>
                <a:cs typeface="AL-Mohanad Bold"/>
              </a:rPr>
              <a:t>( بيت </a:t>
            </a:r>
            <a:r>
              <a:rPr lang="ar-SA" sz="2800" dirty="0">
                <a:latin typeface="Al-Mateen"/>
                <a:ea typeface="Calibri"/>
                <a:cs typeface="AL-Mohanad Bold"/>
              </a:rPr>
              <a:t>خبرة في تأسيس وتطوير المعاهد القرآنية والشرعية </a:t>
            </a:r>
            <a:r>
              <a:rPr lang="ar-SA" sz="2800" dirty="0" smtClean="0">
                <a:latin typeface="Al-Mateen"/>
                <a:ea typeface="Calibri"/>
                <a:cs typeface="AL-Mohanad Bold"/>
              </a:rPr>
              <a:t>بمكة ).</a:t>
            </a:r>
            <a:endParaRPr lang="ar-SA" sz="2800" dirty="0">
              <a:latin typeface="Al-Mateen"/>
              <a:ea typeface="Calibri"/>
              <a:cs typeface="AL-Mohanad Bold"/>
            </a:endParaRPr>
          </a:p>
          <a:p>
            <a:pPr lvl="0" algn="just">
              <a:lnSpc>
                <a:spcPct val="115000"/>
              </a:lnSpc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13. الإشراف على تأسيس وتطوير عدد من المعاهد </a:t>
            </a:r>
            <a:r>
              <a:rPr lang="ar-SA" sz="2800" dirty="0" smtClean="0">
                <a:latin typeface="Al-Mateen"/>
                <a:ea typeface="Calibri"/>
                <a:cs typeface="AL-Mohanad Bold"/>
              </a:rPr>
              <a:t>القرآنية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algn="just">
              <a:lnSpc>
                <a:spcPct val="115000"/>
              </a:lnSpc>
            </a:pPr>
            <a:endParaRPr lang="en-US" sz="2800" dirty="0">
              <a:latin typeface="Al-Mateen"/>
              <a:ea typeface="Calibri"/>
              <a:cs typeface="AL-Mohanad Bold"/>
            </a:endParaRPr>
          </a:p>
        </p:txBody>
      </p:sp>
    </p:spTree>
    <p:extLst>
      <p:ext uri="{BB962C8B-B14F-4D97-AF65-F5344CB8AC3E}">
        <p14:creationId xmlns:p14="http://schemas.microsoft.com/office/powerpoint/2010/main" val="289461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980728"/>
            <a:ext cx="8352928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رؤية المركز للتطوير المهني في المعاهد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indent="457200" algn="just">
              <a:lnSpc>
                <a:spcPct val="115000"/>
              </a:lnSpc>
            </a:pPr>
            <a:r>
              <a:rPr lang="ar-SA" sz="2800" dirty="0">
                <a:latin typeface="Traditional Arabic"/>
                <a:ea typeface="Calibri"/>
                <a:cs typeface="AL-Mohanad Bold"/>
              </a:rPr>
              <a:t>وحيث يمتاز واقعنا المعاصر بسرعة التطوير في العمل المؤسسي، ومن ذلك تنمية الموارد البشرية؛ فإن للعاملين في ميدان التربية والتعليم والمحاضن القرآنية أحقية الصدارة بهذا النمو؛</a:t>
            </a:r>
            <a:endParaRPr lang="en-US" dirty="0">
              <a:ea typeface="Calibri"/>
              <a:cs typeface="Al-Mohanad"/>
            </a:endParaRPr>
          </a:p>
          <a:p>
            <a:pPr indent="457200" algn="just">
              <a:lnSpc>
                <a:spcPct val="115000"/>
              </a:lnSpc>
            </a:pPr>
            <a:r>
              <a:rPr lang="ar-SA" sz="2800" dirty="0">
                <a:latin typeface="Traditional Arabic"/>
                <a:ea typeface="Calibri"/>
                <a:cs typeface="AL-Mohanad Bold"/>
              </a:rPr>
              <a:t>لشرف انتسابهم إلى تعليم القرآن الكريم الذي يمثله قوله صلى الله عليه وسلم: ( خيركم من تعلم القرآن وعلمه ) </a:t>
            </a:r>
            <a:endParaRPr lang="en-US" dirty="0">
              <a:ea typeface="Calibri"/>
              <a:cs typeface="Al-Mohanad"/>
            </a:endParaRPr>
          </a:p>
          <a:p>
            <a:pPr indent="457200" algn="just">
              <a:lnSpc>
                <a:spcPct val="115000"/>
              </a:lnSpc>
            </a:pPr>
            <a:r>
              <a:rPr lang="ar-SA" sz="2800" dirty="0">
                <a:latin typeface="Traditional Arabic"/>
                <a:ea typeface="Calibri"/>
                <a:cs typeface="AL-Mohanad Bold"/>
              </a:rPr>
              <a:t>تم تبني استراتيجية للتطوير المهني في المعاهد تعتمد أحدث نظريات التطوير المهني المستمر: (المنظمات المتعلمة)؛ تحقيقاً للوصول بالمعاهد القرآنية إلى أن تكون (المعاهد المتعلمة).</a:t>
            </a:r>
            <a:endParaRPr lang="en-US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25947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3" y="1124744"/>
            <a:ext cx="914400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196752"/>
            <a:ext cx="8352928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التعريف بالبرنامج: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algn="just"/>
            <a:r>
              <a:rPr lang="ar-SA" sz="3600" dirty="0">
                <a:latin typeface="Al-Mateen"/>
                <a:ea typeface="Calibri"/>
                <a:cs typeface="AL-Mohanad Bold"/>
              </a:rPr>
              <a:t>برنامج تطويري لاستمرارية النمو الإداري </a:t>
            </a:r>
            <a:r>
              <a:rPr lang="ar-SA" sz="3600" dirty="0" err="1">
                <a:latin typeface="Al-Mateen"/>
                <a:ea typeface="Calibri"/>
                <a:cs typeface="AL-Mohanad Bold"/>
              </a:rPr>
              <a:t>والمهاري</a:t>
            </a:r>
            <a:r>
              <a:rPr lang="ar-SA" sz="3600" dirty="0">
                <a:latin typeface="Al-Mateen"/>
                <a:ea typeface="Calibri"/>
                <a:cs typeface="AL-Mohanad Bold"/>
              </a:rPr>
              <a:t>، </a:t>
            </a:r>
            <a:r>
              <a:rPr lang="ar-SA" sz="3600" dirty="0" smtClean="0">
                <a:latin typeface="Al-Mateen"/>
                <a:ea typeface="Calibri"/>
                <a:cs typeface="AL-Mohanad Bold"/>
              </a:rPr>
              <a:t>والقيمي والتربوي </a:t>
            </a:r>
            <a:r>
              <a:rPr lang="ar-SA" sz="3600" dirty="0">
                <a:latin typeface="Al-Mateen"/>
                <a:ea typeface="Calibri"/>
                <a:cs typeface="AL-Mohanad Bold"/>
              </a:rPr>
              <a:t>لمنسوبات المعاهد القرآنية (أعضاء هيئة التدريس والإداريات), من خلال: دورات ولقاءات وورش عمل, وبرامج ذاتية, خلال مدة زمنية محددة حيث ينعكس أثر هذا البرنامج على طالبات المعاهد وإعدادهن للعمل في الدور النسائية لتحفيظ القرآن الكريم.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01838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836712"/>
            <a:ext cx="8496944" cy="444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أهداف البرنامج: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000" dirty="0">
                <a:latin typeface="Traditional Arabic"/>
                <a:ea typeface="Calibri"/>
                <a:cs typeface="AL-Mohanad Bold"/>
              </a:rPr>
              <a:t>تنمية المهارات الأساسية لمنسوبات المعاهد القرآنية وفق منهجية علمية.</a:t>
            </a:r>
            <a:endParaRPr lang="en-US" sz="30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000" dirty="0">
                <a:latin typeface="Traditional Arabic"/>
                <a:ea typeface="Calibri"/>
                <a:cs typeface="AL-Mohanad Bold"/>
              </a:rPr>
              <a:t>تحسين المخرجات التعليمية من المعاهد القرآنية، وبناء كوادر مدربة.</a:t>
            </a:r>
            <a:endParaRPr lang="en-US" sz="30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000" dirty="0">
                <a:latin typeface="Traditional Arabic"/>
                <a:ea typeface="Calibri"/>
                <a:cs typeface="AL-Mohanad Bold"/>
              </a:rPr>
              <a:t>تقريب العلوم التخصصية للعاملات في المعاهد القرآنية كل بما يناسبه.</a:t>
            </a:r>
            <a:endParaRPr lang="en-US" sz="30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000" dirty="0">
                <a:latin typeface="Traditional Arabic"/>
                <a:ea typeface="Calibri"/>
                <a:cs typeface="AL-Mohanad Bold"/>
              </a:rPr>
              <a:t>رسم مسار نمو مهني وتربوي واضح لمنسوبات المعاهد بما يتلاءم مع طبيعة العمل.</a:t>
            </a:r>
            <a:endParaRPr lang="en-US" sz="3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25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837402"/>
            <a:ext cx="8208912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ar-SA" sz="40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الفئة المستهدفة: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algn="ctr">
              <a:lnSpc>
                <a:spcPct val="115000"/>
              </a:lnSpc>
            </a:pPr>
            <a:r>
              <a:rPr lang="ar-SA" sz="3600" dirty="0">
                <a:latin typeface="Traditional Arabic"/>
                <a:ea typeface="Calibri"/>
                <a:cs typeface="AL-Mohanad Bold"/>
              </a:rPr>
              <a:t>أعضاء هيئة التدريس والإداريات </a:t>
            </a:r>
            <a:endParaRPr lang="ar-SA" sz="3600" dirty="0" smtClean="0">
              <a:latin typeface="Traditional Arabic"/>
              <a:ea typeface="Calibri"/>
              <a:cs typeface="AL-Mohanad Bold"/>
            </a:endParaRPr>
          </a:p>
          <a:p>
            <a:pPr algn="ctr">
              <a:lnSpc>
                <a:spcPct val="115000"/>
              </a:lnSpc>
            </a:pPr>
            <a:r>
              <a:rPr lang="ar-SA" sz="3600" dirty="0" smtClean="0">
                <a:latin typeface="Traditional Arabic"/>
                <a:ea typeface="Calibri"/>
                <a:cs typeface="AL-Mohanad Bold"/>
              </a:rPr>
              <a:t>في </a:t>
            </a:r>
            <a:r>
              <a:rPr lang="ar-SA" sz="3600" dirty="0">
                <a:latin typeface="Traditional Arabic"/>
                <a:ea typeface="Calibri"/>
                <a:cs typeface="AL-Mohanad Bold"/>
              </a:rPr>
              <a:t>المعاهد القرآنية </a:t>
            </a:r>
            <a:r>
              <a:rPr lang="ar-SA" sz="3600" dirty="0" smtClean="0">
                <a:latin typeface="Traditional Arabic"/>
                <a:ea typeface="Calibri"/>
                <a:cs typeface="AL-Mohanad Bold"/>
              </a:rPr>
              <a:t>النسائية</a:t>
            </a:r>
            <a:endParaRPr lang="en-US" sz="1400" dirty="0">
              <a:ea typeface="Calibri"/>
              <a:cs typeface="Al-Mohanad"/>
            </a:endParaRPr>
          </a:p>
          <a:p>
            <a:pPr algn="just">
              <a:lnSpc>
                <a:spcPct val="115000"/>
              </a:lnSpc>
            </a:pPr>
            <a:r>
              <a:rPr lang="ar-SA" sz="1400" dirty="0">
                <a:latin typeface="Traditional Arabic"/>
                <a:ea typeface="Calibri"/>
                <a:cs typeface="AL-Mohanad Bold"/>
              </a:rPr>
              <a:t> </a:t>
            </a:r>
            <a:endParaRPr lang="en-US" sz="140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14109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980728"/>
            <a:ext cx="8496944" cy="463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مجالات البرنامج: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Traditional Arabic"/>
                <a:ea typeface="Calibri"/>
                <a:cs typeface="AL-Mohanad Bold"/>
              </a:rPr>
              <a:t>النمو المهني :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وهو المهارات المهنية التي تحتاجها كل منسوبة للمعهد على حسب مهامها.</a:t>
            </a:r>
            <a:endParaRPr lang="en-US" sz="12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Traditional Arabic"/>
                <a:ea typeface="Calibri"/>
                <a:cs typeface="AL-Mohanad Bold"/>
              </a:rPr>
              <a:t>النمو 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Traditional Arabic"/>
                <a:ea typeface="Calibri"/>
                <a:cs typeface="AL-Mohanad Bold"/>
              </a:rPr>
              <a:t>التربوي: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ويركز على التربية الربانية الإيمانية بمنهجية السلف الصالح لدى المستهدفات حرصًا على تكامل بناء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شخصيتهن</a:t>
            </a:r>
            <a:r>
              <a:rPr lang="ar-SA" sz="2000" dirty="0" smtClean="0">
                <a:latin typeface="Traditional Arabic"/>
                <a:ea typeface="Calibri"/>
                <a:cs typeface="AL-Mohanad Bold"/>
              </a:rPr>
              <a:t>(1) .</a:t>
            </a:r>
            <a:endParaRPr lang="en-US" sz="1000" dirty="0">
              <a:ea typeface="Calibri"/>
              <a:cs typeface="Arial"/>
            </a:endParaRPr>
          </a:p>
          <a:p>
            <a:endParaRPr lang="ar-SA" sz="2400" b="1" dirty="0" smtClean="0">
              <a:ea typeface="Calibri"/>
              <a:cs typeface="Traditional Arabic"/>
            </a:endParaRPr>
          </a:p>
          <a:p>
            <a:r>
              <a:rPr lang="ar-SA" sz="1200" b="1" dirty="0" smtClean="0">
                <a:ea typeface="Calibri"/>
                <a:cs typeface="Traditional Arabic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lang="ar-SA" sz="1200" b="1" dirty="0">
              <a:ea typeface="Calibri"/>
              <a:cs typeface="Traditional Arabic"/>
            </a:endParaRPr>
          </a:p>
          <a:p>
            <a:r>
              <a:rPr lang="ar-SA" sz="2000" b="1" dirty="0" smtClean="0">
                <a:ea typeface="Calibri"/>
                <a:cs typeface="Traditional Arabic"/>
              </a:rPr>
              <a:t>(1) </a:t>
            </a:r>
            <a:r>
              <a:rPr lang="ar-SA" sz="2000" b="1" dirty="0">
                <a:ea typeface="Calibri"/>
                <a:cs typeface="Traditional Arabic"/>
              </a:rPr>
              <a:t>علماً أن مركز معاهد يعقد درساً أسبوعياً لمنسوبيه فيما بينهم لمدة نصف ساعة يتم فيه تدارس آيات قرآنية بتفسير السعدي، وكتاب المجموع القيم لابن القيم.</a:t>
            </a:r>
            <a:endParaRPr lang="en-US" sz="105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28126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772816"/>
            <a:ext cx="87484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مطالب النمو التربوي :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طبيعة الدور التربوي </a:t>
            </a:r>
            <a:r>
              <a:rPr lang="ar-SA" sz="3200" dirty="0" err="1">
                <a:latin typeface="Traditional Arabic"/>
                <a:ea typeface="Calibri"/>
                <a:cs typeface="AL-Mohanad Bold"/>
              </a:rPr>
              <a:t>الإيماني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 لمنسوبات المعاهد القرآنية.</a:t>
            </a:r>
            <a:endParaRPr lang="en-US" sz="1200" dirty="0">
              <a:ea typeface="Calibri"/>
              <a:cs typeface="Arial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المنهجية الإيمانية العامة لمنهج السلف الصالح.</a:t>
            </a:r>
            <a:endParaRPr lang="en-US" sz="1200" dirty="0">
              <a:ea typeface="Calibri"/>
              <a:cs typeface="Arial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شمولية هذا المنهج لجميع المنسوبات بدون ربطها بالوظائف.</a:t>
            </a:r>
            <a:endParaRPr lang="en-US" sz="1200" dirty="0">
              <a:ea typeface="Calibri"/>
              <a:cs typeface="Arial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تنوع الأساليب التربوية المحققة للجوانب الإيمانية.</a:t>
            </a:r>
            <a:endParaRPr lang="en-US" sz="1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70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843808" y="2564904"/>
            <a:ext cx="374441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9600" dirty="0">
                <a:solidFill>
                  <a:schemeClr val="accent6"/>
                </a:solidFill>
                <a:ea typeface="Calibri"/>
                <a:cs typeface="Al-Mateen"/>
              </a:rPr>
              <a:t>شكراً</a:t>
            </a:r>
            <a:endParaRPr lang="en-US" sz="4400" dirty="0">
              <a:solidFill>
                <a:schemeClr val="accent6"/>
              </a:solidFill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10049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980728"/>
            <a:ext cx="8278936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من مزايا البرنامج: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يسعى لنمو منسوبات المعاهد القرآنية – أعضاء هيئة التدريس والإداريات- وتطويرهن في الجانبين المهني والتربوي وفق منهجية علمية.</a:t>
            </a:r>
            <a:endParaRPr lang="en-US" sz="12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يقدم البرنامج التطوير باستخدام (12) أداة تطويرية (دورة تدريبية – ورشة عمل- قراءة موجهة – لقاء خبير- موضوع تعلم – مشروع – ممارسة عملية – سماع موجه – زيارة – نشرة – ندوة – مهمة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أدائية).</a:t>
            </a:r>
            <a:endParaRPr lang="en-US" sz="1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4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196752"/>
            <a:ext cx="8311909" cy="3242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من مزايا البرنامج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:</a:t>
            </a:r>
          </a:p>
          <a:p>
            <a:pPr algn="justLow">
              <a:lnSpc>
                <a:spcPct val="115000"/>
              </a:lnSpc>
            </a:pPr>
            <a:endParaRPr lang="en-US" b="1" dirty="0">
              <a:ea typeface="Calibri"/>
              <a:cs typeface="Al-Mohanad"/>
            </a:endParaRPr>
          </a:p>
          <a:p>
            <a:pPr lvl="0" algn="justLow">
              <a:lnSpc>
                <a:spcPct val="115000"/>
              </a:lnSpc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3. يراعي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البرنامج ظروف المستفيدات باحتواء مسارات لبرامج ذاتية، وتعلم عن بعد بالإضافة للمواد المباشرة.</a:t>
            </a:r>
            <a:endParaRPr lang="en-US" sz="1200" dirty="0">
              <a:ea typeface="Calibri"/>
              <a:cs typeface="Arial"/>
            </a:endParaRPr>
          </a:p>
          <a:p>
            <a:pPr lvl="0" algn="justLow">
              <a:lnSpc>
                <a:spcPct val="115000"/>
              </a:lnSpc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4. يقدم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خيارات (ست خطط تنفيذية) لمدد زمنية مختلفة، وهي مرنة قابلة للتعديل وفق ظروف المعهد ومنسوباته.</a:t>
            </a:r>
            <a:endParaRPr lang="en-US" sz="1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40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412776"/>
            <a:ext cx="8496944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مبررات تصميم البرنامج: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600" dirty="0">
                <a:latin typeface="Traditional Arabic"/>
                <a:ea typeface="Calibri"/>
                <a:cs typeface="AL-Mohanad Bold"/>
              </a:rPr>
              <a:t>حاجة (معاهد إعداد معلمات القرآن الكريم) لبرامج ذات طابع منهجي تكاملي.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600" dirty="0">
                <a:latin typeface="Traditional Arabic"/>
                <a:ea typeface="Calibri"/>
                <a:cs typeface="AL-Mohanad Bold"/>
              </a:rPr>
              <a:t>العناية بالموارد البشرية كأحد أهم ركيزة في نجاح العمل المؤسسي.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600" dirty="0">
                <a:latin typeface="Traditional Arabic"/>
                <a:ea typeface="Calibri"/>
                <a:cs typeface="AL-Mohanad Bold"/>
              </a:rPr>
              <a:t>ندرة الاهتمام بالبرامج التربوية في المؤسسات التعليمية.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17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139466"/>
              </p:ext>
            </p:extLst>
          </p:nvPr>
        </p:nvGraphicFramePr>
        <p:xfrm>
          <a:off x="611565" y="1983269"/>
          <a:ext cx="7920875" cy="3101915"/>
        </p:xfrm>
        <a:graphic>
          <a:graphicData uri="http://schemas.openxmlformats.org/drawingml/2006/table">
            <a:tbl>
              <a:tblPr rtl="1" firstRow="1" firstCol="1" bandRow="1"/>
              <a:tblGrid>
                <a:gridCol w="798224"/>
                <a:gridCol w="565243"/>
                <a:gridCol w="596128"/>
                <a:gridCol w="596128"/>
                <a:gridCol w="596128"/>
                <a:gridCol w="596128"/>
                <a:gridCol w="596128"/>
                <a:gridCol w="596128"/>
                <a:gridCol w="596128"/>
                <a:gridCol w="596128"/>
                <a:gridCol w="596128"/>
                <a:gridCol w="596128"/>
                <a:gridCol w="596128"/>
              </a:tblGrid>
              <a:tr h="1963221"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البرنامج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الدورات التدريبية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ورش العمل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لقاء خبير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المشاريع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ممارسة عملية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قراءة موجهة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الزيارات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مهام أدائية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نشرات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سماع موجه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ندوة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موضع تعلم</a:t>
                      </a:r>
                      <a:endParaRPr lang="en-US" sz="15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34638">
                <a:tc>
                  <a:txBody>
                    <a:bodyPr/>
                    <a:lstStyle/>
                    <a:p>
                      <a:pPr marL="0" marR="71755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kern="1200" dirty="0">
                          <a:solidFill>
                            <a:schemeClr val="tx1"/>
                          </a:solidFill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العدد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raditional Arabic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12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6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12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4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11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14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4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6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7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5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3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6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71755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kern="1200" dirty="0">
                          <a:solidFill>
                            <a:schemeClr val="tx1"/>
                          </a:solidFill>
                          <a:effectLst/>
                          <a:latin typeface="Traditional Arabic"/>
                          <a:ea typeface="Calibri"/>
                          <a:cs typeface="AL-Mohanad Bold" pitchFamily="2" charset="-78"/>
                        </a:rPr>
                        <a:t>المجموع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raditional Arabic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/>
                          <a:ea typeface="Calibri"/>
                          <a:cs typeface="Traditional Arabic"/>
                        </a:rPr>
                        <a:t>90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104509" y="1196752"/>
            <a:ext cx="47662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أدوات البرامج </a:t>
            </a:r>
            <a:r>
              <a:rPr lang="ar-SA" sz="36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وفق </a:t>
            </a:r>
            <a:r>
              <a:rPr lang="ar-SA" sz="36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المسارات</a:t>
            </a:r>
            <a:r>
              <a:rPr kumimoji="0" lang="ar-SA" sz="29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-Mateen" pitchFamily="18" charset="-78"/>
                <a:ea typeface="Calibri" pitchFamily="34" charset="0"/>
                <a:cs typeface="Al-Mateen" pitchFamily="18" charset="-78"/>
              </a:rPr>
              <a:t>: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l-Mateen" pitchFamily="18" charset="-78"/>
              <a:cs typeface="Al-Mateen" pitchFamily="18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-Mateen" pitchFamily="18" charset="-78"/>
              <a:cs typeface="Al-Mateen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542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2008" y="1412776"/>
            <a:ext cx="867645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 الدورة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: </a:t>
            </a:r>
            <a:r>
              <a:rPr lang="ar-SA" sz="3200" dirty="0">
                <a:ea typeface="Calibri"/>
                <a:cs typeface="AL-Mohanad Bold" pitchFamily="2" charset="-78"/>
              </a:rPr>
              <a:t>مجموعة من المهارات والاتجاهات والمعارف يقدمها متخصص في سياق تدريبي.</a:t>
            </a:r>
            <a:endParaRPr lang="en-US" sz="3200" dirty="0">
              <a:ea typeface="Calibri"/>
              <a:cs typeface="AL-Mohanad Bold" pitchFamily="2" charset="-78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 ورشة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عمل: </a:t>
            </a:r>
            <a:r>
              <a:rPr lang="ar-SA" sz="3200" dirty="0">
                <a:ea typeface="Calibri"/>
                <a:cs typeface="AL-Mohanad Bold" pitchFamily="2" charset="-78"/>
              </a:rPr>
              <a:t>نشاط جماعي يهدف إلى استثمار خبرات وتجارب المستهدفين لمناقشة قضايا مشتركة ذات علاقة بطبيعة عملهم ومهامهم.</a:t>
            </a:r>
            <a:endParaRPr lang="en-US" sz="32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651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09591" y="1556792"/>
            <a:ext cx="851088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>
              <a:lnSpc>
                <a:spcPct val="115000"/>
              </a:lnSpc>
            </a:pPr>
            <a:endParaRPr lang="ar-SA" sz="3200" dirty="0" smtClean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3. مشروع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: </a:t>
            </a:r>
            <a:r>
              <a:rPr lang="ar-SA" sz="3200" dirty="0">
                <a:ea typeface="Calibri"/>
                <a:cs typeface="AL-Mohanad Bold" pitchFamily="2" charset="-78"/>
              </a:rPr>
              <a:t>عمل جماعي متوسط أو طويل المدى، تقوم به المستهدفات فيما بينهن أو مع مستفيد آخر بشكل جماعي لتحقيق أهداف معينة، أو الوصول إلى منتج نهائي. </a:t>
            </a:r>
            <a:endParaRPr lang="en-US" sz="32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409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700808"/>
            <a:ext cx="860444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>
              <a:lnSpc>
                <a:spcPct val="115000"/>
              </a:lnSpc>
            </a:pPr>
            <a:endParaRPr lang="ar-SA" sz="3200" dirty="0" smtClean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4. مهمة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أدائية: </a:t>
            </a:r>
            <a:r>
              <a:rPr lang="ar-SA" sz="3200" dirty="0">
                <a:ea typeface="Calibri"/>
                <a:cs typeface="AL-Mohanad Bold" pitchFamily="2" charset="-78"/>
              </a:rPr>
              <a:t>مجموعة من الأنشطة والأعمال تتيح للمستهدفة أن تُظهر كفاءتها من خلال موقف منظم.</a:t>
            </a:r>
            <a:endParaRPr lang="en-US" sz="3200" dirty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5. نشرة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: </a:t>
            </a:r>
            <a:r>
              <a:rPr lang="ar-SA" sz="3200" dirty="0">
                <a:ea typeface="Calibri"/>
                <a:cs typeface="AL-Mohanad Bold" pitchFamily="2" charset="-78"/>
              </a:rPr>
              <a:t>مادة معرفية مركزة في موضوع محدد.</a:t>
            </a:r>
            <a:endParaRPr lang="en-US" sz="32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8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34997" y="1628800"/>
            <a:ext cx="855748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>
              <a:lnSpc>
                <a:spcPct val="115000"/>
              </a:lnSpc>
            </a:pPr>
            <a:endParaRPr lang="ar-SA" sz="3200" dirty="0" smtClean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6. ممارسة عملية: </a:t>
            </a:r>
            <a:r>
              <a:rPr lang="ar-SA" sz="3200" dirty="0" smtClean="0">
                <a:ea typeface="Calibri"/>
                <a:cs typeface="AL-Mohanad Bold" pitchFamily="2" charset="-78"/>
              </a:rPr>
              <a:t>التزام </a:t>
            </a:r>
            <a:r>
              <a:rPr lang="ar-SA" sz="3200" dirty="0">
                <a:ea typeface="Calibri"/>
                <a:cs typeface="AL-Mohanad Bold" pitchFamily="2" charset="-78"/>
              </a:rPr>
              <a:t>المستفيدة بالمبادئ والمفاهيم المضمنة في المنهج، والتي تظهر في سلوك طبيعي غير متكلف، موجه نحو بناء المعلمة والطالبة والبيئة التعليمية.</a:t>
            </a:r>
            <a:endParaRPr lang="en-US" sz="32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97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522990"/>
            <a:ext cx="837632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>
              <a:lnSpc>
                <a:spcPct val="115000"/>
              </a:lnSpc>
            </a:pPr>
            <a:endParaRPr lang="ar-SA" sz="3200" dirty="0" smtClean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7. قراءة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موجهة: </a:t>
            </a:r>
            <a:r>
              <a:rPr lang="ar-SA" sz="3200" dirty="0">
                <a:ea typeface="Calibri"/>
                <a:cs typeface="AL-Mohanad Bold" pitchFamily="2" charset="-78"/>
              </a:rPr>
              <a:t>مادة معرفية </a:t>
            </a:r>
            <a:r>
              <a:rPr lang="ar-SA" sz="3200" dirty="0" err="1">
                <a:ea typeface="Calibri"/>
                <a:cs typeface="AL-Mohanad Bold" pitchFamily="2" charset="-78"/>
              </a:rPr>
              <a:t>تقرؤها</a:t>
            </a:r>
            <a:r>
              <a:rPr lang="ar-SA" sz="3200" dirty="0">
                <a:ea typeface="Calibri"/>
                <a:cs typeface="AL-Mohanad Bold" pitchFamily="2" charset="-78"/>
              </a:rPr>
              <a:t> المستهدفة فردياً أو جماعياً خارج وقت البرنامج، ويصاحبها أو يتلوها نشاط محدد.</a:t>
            </a:r>
            <a:endParaRPr lang="en-US" sz="3200" dirty="0">
              <a:ea typeface="Calibri"/>
              <a:cs typeface="AL-Mohanad Bold" pitchFamily="2" charset="-78"/>
            </a:endParaRPr>
          </a:p>
          <a:p>
            <a:pPr lvl="0">
              <a:lnSpc>
                <a:spcPct val="115000"/>
              </a:lnSpc>
            </a:pP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8. سماع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ea typeface="Calibri"/>
                <a:cs typeface="AL-Mohanad Bold" pitchFamily="2" charset="-78"/>
              </a:rPr>
              <a:t>موجه: </a:t>
            </a:r>
            <a:r>
              <a:rPr lang="ar-SA" sz="3200" dirty="0">
                <a:ea typeface="Calibri"/>
                <a:cs typeface="AL-Mohanad Bold" pitchFamily="2" charset="-78"/>
              </a:rPr>
              <a:t>مادة صوتية أو مرئية تنجزها المستهدفة فردياً أو جماعياً خارج وقت البرنامج، ويصاحبها أو يتلوها نشاط محدد.</a:t>
            </a:r>
            <a:endParaRPr lang="en-US" sz="32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52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869095"/>
            <a:ext cx="8352928" cy="213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/>
            <a:endParaRPr lang="ar-SA" sz="3200" dirty="0" smtClean="0">
              <a:cs typeface="AL-Mohanad Bold" pitchFamily="2" charset="-78"/>
            </a:endParaRPr>
          </a:p>
          <a:p>
            <a:pPr lvl="0" algn="just"/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9. ندوة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: </a:t>
            </a:r>
            <a:r>
              <a:rPr lang="ar-SA" sz="3200" dirty="0">
                <a:cs typeface="AL-Mohanad Bold" pitchFamily="2" charset="-78"/>
              </a:rPr>
              <a:t>موضوع تُقَسَّم محاوره بين عدد من المستفيدات، ويُقدم للبقية على شكل أوراق عمل مع وجود مديرة للقاء.</a:t>
            </a:r>
            <a:endParaRPr lang="en-US" sz="32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39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462288" y="2391859"/>
            <a:ext cx="2499402" cy="1791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9600" dirty="0">
                <a:solidFill>
                  <a:schemeClr val="accent6"/>
                </a:solidFill>
                <a:cs typeface="Al-Mateen"/>
              </a:rPr>
              <a:t>بشائر</a:t>
            </a:r>
            <a:endParaRPr lang="en-US" sz="800" dirty="0">
              <a:solidFill>
                <a:schemeClr val="accent6"/>
              </a:solidFill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142575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916832"/>
            <a:ext cx="8424936" cy="262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/>
            <a:endParaRPr lang="ar-SA" sz="3200" dirty="0" smtClean="0">
              <a:cs typeface="AL-Mohanad Bold" pitchFamily="2" charset="-78"/>
            </a:endParaRPr>
          </a:p>
          <a:p>
            <a:pPr lvl="0"/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10. لقاء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خبير: </a:t>
            </a:r>
            <a:r>
              <a:rPr lang="ar-SA" sz="3200" dirty="0">
                <a:cs typeface="AL-Mohanad Bold" pitchFamily="2" charset="-78"/>
              </a:rPr>
              <a:t>مادة معرفية ذات طابع نظري </a:t>
            </a:r>
            <a:r>
              <a:rPr lang="ar-SA" sz="3200" dirty="0" smtClean="0">
                <a:cs typeface="AL-Mohanad Bold" pitchFamily="2" charset="-78"/>
              </a:rPr>
              <a:t>يقدمها متخصص </a:t>
            </a:r>
            <a:r>
              <a:rPr lang="ar-SA" sz="3200" dirty="0">
                <a:cs typeface="AL-Mohanad Bold" pitchFamily="2" charset="-78"/>
              </a:rPr>
              <a:t>في المجال المطروح.</a:t>
            </a:r>
            <a:endParaRPr lang="en-US" sz="3200" dirty="0">
              <a:cs typeface="AL-Mohanad Bold" pitchFamily="2" charset="-78"/>
            </a:endParaRPr>
          </a:p>
          <a:p>
            <a:pPr lvl="0"/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11. زيارة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: </a:t>
            </a:r>
            <a:r>
              <a:rPr lang="ar-SA" sz="3200" dirty="0">
                <a:cs typeface="AL-Mohanad Bold" pitchFamily="2" charset="-78"/>
              </a:rPr>
              <a:t>نشاط ميداني لجهات مختارة تتم خلال وقت البرنامج.</a:t>
            </a:r>
            <a:endParaRPr lang="en-US" sz="32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1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844824"/>
            <a:ext cx="8287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تعريف مفردات البرامج 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lvl="0"/>
            <a:endParaRPr lang="ar-SA" sz="3200" dirty="0" smtClean="0">
              <a:cs typeface="AL-Mohanad Bold" pitchFamily="2" charset="-78"/>
            </a:endParaRPr>
          </a:p>
          <a:p>
            <a:pPr lvl="0"/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12. موضوع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cs typeface="AL-Mohanad Bold" pitchFamily="2" charset="-78"/>
              </a:rPr>
              <a:t>تعلم: </a:t>
            </a:r>
            <a:r>
              <a:rPr lang="ar-SA" sz="3200" dirty="0">
                <a:cs typeface="AL-Mohanad Bold" pitchFamily="2" charset="-78"/>
              </a:rPr>
              <a:t>مادة معرفية تقدمها إحدى المستهدفات يتم اختيارها في حدود معارف الملقية، أو تُستضاف لها الشخصية المناسبة.</a:t>
            </a:r>
            <a:endParaRPr lang="en-US" sz="32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276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41198" y="980728"/>
            <a:ext cx="8496944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الدليل المساعد للمشرفة على تنفيذ البرنامج: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algn="just">
              <a:lnSpc>
                <a:spcPct val="115000"/>
              </a:lnSpc>
            </a:pPr>
            <a:r>
              <a:rPr lang="ar-SA" sz="3000" dirty="0">
                <a:ea typeface="Calibri"/>
                <a:cs typeface="AL-Mohanad Bold" pitchFamily="2" charset="-78"/>
              </a:rPr>
              <a:t>تم إعداد دليل مساعد للمشرفة على تنفيذ البرنامج داخل المعهد إلى جانب كتاب البرنامج.</a:t>
            </a:r>
            <a:endParaRPr lang="en-US" sz="3000" dirty="0">
              <a:ea typeface="Calibri"/>
              <a:cs typeface="AL-Mohanad Bold" pitchFamily="2" charset="-78"/>
            </a:endParaRPr>
          </a:p>
          <a:p>
            <a:pPr algn="just">
              <a:lnSpc>
                <a:spcPct val="115000"/>
              </a:lnSpc>
            </a:pPr>
            <a:r>
              <a:rPr lang="ar-SA" sz="3000" dirty="0">
                <a:ea typeface="Calibri"/>
                <a:cs typeface="AL-Mohanad Bold" pitchFamily="2" charset="-78"/>
              </a:rPr>
              <a:t> </a:t>
            </a:r>
            <a:r>
              <a:rPr lang="ar-SA" sz="3000" dirty="0" smtClean="0">
                <a:ea typeface="Calibri"/>
                <a:cs typeface="AL-Mohanad Bold" pitchFamily="2" charset="-78"/>
              </a:rPr>
              <a:t>أهداف </a:t>
            </a:r>
            <a:r>
              <a:rPr lang="ar-SA" sz="3000" dirty="0">
                <a:ea typeface="Calibri"/>
                <a:cs typeface="AL-Mohanad Bold" pitchFamily="2" charset="-78"/>
              </a:rPr>
              <a:t>الدليل:</a:t>
            </a:r>
            <a:endParaRPr lang="en-US" sz="3000" dirty="0">
              <a:ea typeface="Calibri"/>
              <a:cs typeface="AL-Mohanad Bold" pitchFamily="2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  <a:tabLst>
                <a:tab pos="358775" algn="l"/>
              </a:tabLst>
            </a:pPr>
            <a:r>
              <a:rPr lang="ar-SA" sz="3000" dirty="0">
                <a:ea typeface="Calibri"/>
                <a:cs typeface="AL-Mohanad Bold" pitchFamily="2" charset="-78"/>
              </a:rPr>
              <a:t>تسهيل تطبيق البرنامج للمشرفات على تطبيق البرنامج، وتوضيح خطواته.</a:t>
            </a:r>
            <a:endParaRPr lang="en-US" sz="3000" dirty="0">
              <a:ea typeface="Calibri"/>
              <a:cs typeface="AL-Mohanad Bold" pitchFamily="2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  <a:tabLst>
                <a:tab pos="358775" algn="l"/>
              </a:tabLst>
            </a:pPr>
            <a:r>
              <a:rPr lang="ar-SA" sz="3000" dirty="0">
                <a:ea typeface="Calibri"/>
                <a:cs typeface="AL-Mohanad Bold" pitchFamily="2" charset="-78"/>
              </a:rPr>
              <a:t>مرجع للمشرفات على البرنامج في المعاهد القرآنية.</a:t>
            </a:r>
            <a:endParaRPr lang="en-US" sz="3000" dirty="0">
              <a:ea typeface="Calibri"/>
              <a:cs typeface="AL-Mohanad Bold" pitchFamily="2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  <a:tabLst>
                <a:tab pos="358775" algn="l"/>
              </a:tabLst>
            </a:pPr>
            <a:r>
              <a:rPr lang="ar-SA" sz="3000" dirty="0">
                <a:ea typeface="Calibri"/>
                <a:cs typeface="AL-Mohanad Bold" pitchFamily="2" charset="-78"/>
              </a:rPr>
              <a:t>توحيد النماذج، وحصر البيانات؛ لتسهيل التعامل معها.</a:t>
            </a:r>
            <a:endParaRPr lang="en-US" sz="3000" dirty="0">
              <a:ea typeface="Calibri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5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hmadmaqram\Desktop\-\صفحة النم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256584" cy="532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248573" y="5445224"/>
            <a:ext cx="433965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dirty="0" smtClean="0">
                <a:cs typeface="AL-Mohanad Bold" pitchFamily="2" charset="-78"/>
                <a:hlinkClick r:id="rId3"/>
              </a:rPr>
              <a:t>رابط الصفحة على موقع المركز </a:t>
            </a:r>
            <a:endParaRPr lang="ar-SA" sz="32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35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556792"/>
            <a:ext cx="8424936" cy="2534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تجربة تنفيذ البرنامج في المعاهد القرآنية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:</a:t>
            </a:r>
          </a:p>
          <a:p>
            <a:pPr>
              <a:lnSpc>
                <a:spcPct val="115000"/>
              </a:lnSpc>
            </a:pPr>
            <a:endParaRPr lang="en-US" sz="1000" b="1" dirty="0">
              <a:ea typeface="Calibri"/>
              <a:cs typeface="Al-Mohanad"/>
            </a:endParaRPr>
          </a:p>
          <a:p>
            <a:pPr>
              <a:lnSpc>
                <a:spcPct val="115000"/>
              </a:lnSpc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يتم تنفيذ البرنامج حالياً في (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12)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معهداً في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عدة مناطق بالمملكة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(الرياض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،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الطائف، رفحا، نجران، القنفذة)، ويستمر تطبيق البرنامج  لمدة ثلاث سنوات – حسب الخطة التشغيلية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المختارة -.</a:t>
            </a:r>
            <a:endParaRPr lang="en-US" sz="320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5238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268760"/>
            <a:ext cx="817100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أهم إنجازات  تطبيق البرنامج: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تطبيق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البرنامج على (199) مستفيدة. </a:t>
            </a:r>
            <a:endParaRPr lang="ar-SA" sz="3200" dirty="0" smtClean="0">
              <a:latin typeface="Traditional Arabic"/>
              <a:ea typeface="Calibri"/>
              <a:cs typeface="AL-Mohanad Bold"/>
            </a:endParaRP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نشر وتوزيع أكثر من 1500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نسخة من كتاب البرنامج على المستفيدات والجهات ذات العلاقة.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إعداد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قائمة بالروابط الخاصة بالقراءة الموجهة والسماع الموجه، وتنزيلها على صفحة البرنامج على الموقع.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تصميم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حقائب تدريبية والتدريب عليها وتنزيلها في صفحة البرنامج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.</a:t>
            </a:r>
            <a:endParaRPr lang="ar-SA" sz="3200" dirty="0">
              <a:latin typeface="Traditional Arabic"/>
              <a:ea typeface="Calibri"/>
              <a:cs typeface="AL-Mohanad Bold"/>
            </a:endParaRPr>
          </a:p>
        </p:txBody>
      </p:sp>
    </p:spTree>
    <p:extLst>
      <p:ext uri="{BB962C8B-B14F-4D97-AF65-F5344CB8AC3E}">
        <p14:creationId xmlns:p14="http://schemas.microsoft.com/office/powerpoint/2010/main" val="1996362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268760"/>
            <a:ext cx="813690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5. تنفيذ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( 63 ) مساراً من مسارات البرنامج في العام الدراسي الماضي والفصل الدراسي الأول من هذا العام 1435هـ - 1436هـ.</a:t>
            </a:r>
          </a:p>
          <a:p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6. عمل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غرفة صوتية لجميع مديرات المعاهد والمشرفات </a:t>
            </a: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والتعليميات.</a:t>
            </a:r>
          </a:p>
          <a:p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7. إجراء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تقويم وتحليل إلكتروني فصلي لتطبيق البرنامج في المعاهد على جميع المستفيدات.</a:t>
            </a:r>
          </a:p>
        </p:txBody>
      </p:sp>
    </p:spTree>
    <p:extLst>
      <p:ext uri="{BB962C8B-B14F-4D97-AF65-F5344CB8AC3E}">
        <p14:creationId xmlns:p14="http://schemas.microsoft.com/office/powerpoint/2010/main" val="1300122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431121"/>
              </p:ext>
            </p:extLst>
          </p:nvPr>
        </p:nvGraphicFramePr>
        <p:xfrm>
          <a:off x="467544" y="2060848"/>
          <a:ext cx="8139875" cy="2804160"/>
        </p:xfrm>
        <a:graphic>
          <a:graphicData uri="http://schemas.openxmlformats.org/drawingml/2006/table">
            <a:tbl>
              <a:tblPr rtl="1" firstRow="1" firstCol="1" bandRow="1"/>
              <a:tblGrid>
                <a:gridCol w="1244683"/>
                <a:gridCol w="754008"/>
                <a:gridCol w="4365804"/>
                <a:gridCol w="934465"/>
                <a:gridCol w="840915"/>
              </a:tblGrid>
              <a:tr h="6880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الأسبوع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اليوم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البرنامج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مسار التعلم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عدد الساعات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الأول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تتبنى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المفهوم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الواسع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للعبادة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لقاء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خبير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880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الثاني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أثر القرآن الكريم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سماع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موجه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60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الثالث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توضح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مفهوم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علم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نفس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النمو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قراءة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موجهة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2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تفهم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خصائص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النمو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لدى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الشريحة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التي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تتعامل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معها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الرابع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كيف تتعامل مع القرآن الكريم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ورشة عمل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3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50406" y="1052736"/>
            <a:ext cx="6906058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-Mateen" pitchFamily="18" charset="-78"/>
                <a:ea typeface="Calibri" pitchFamily="34" charset="0"/>
                <a:cs typeface="Al-Mateen" pitchFamily="18" charset="-78"/>
              </a:rPr>
              <a:t>نموذج الخطة التنفيذية للبرنامج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-Mateen" pitchFamily="18" charset="-78"/>
                <a:ea typeface="Calibri" pitchFamily="34" charset="0"/>
                <a:cs typeface="AL-Mohanad Bold" pitchFamily="2" charset="-78"/>
              </a:rPr>
              <a:t>جزء من نموذج الخطة رقم (6)  ( السنة الأولى: الفصل الدراسي الأول ) </a:t>
            </a:r>
            <a:endParaRPr kumimoji="0" 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L-Mohanad Bold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99159"/>
              </p:ext>
            </p:extLst>
          </p:nvPr>
        </p:nvGraphicFramePr>
        <p:xfrm>
          <a:off x="536580" y="2132856"/>
          <a:ext cx="8067868" cy="3505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212120"/>
                <a:gridCol w="682000"/>
                <a:gridCol w="4414073"/>
                <a:gridCol w="926199"/>
                <a:gridCol w="833476"/>
              </a:tblGrid>
              <a:tr h="6625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الأسبوع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اليوم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البرنامج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مسار التعلم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عدد الساعات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31292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الخامس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تقدر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أهمية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الإشراف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التربوي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لقاء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خبير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3129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تلخص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أهم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عناصر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الإشراف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التربوي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129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تفرق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بين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أنواع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الزيارات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الميدانية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129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تطبق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أدوات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المتابعة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والتقييم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الميدانية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12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السادس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تدرك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أهمية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التخطيط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التشغيلي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وأهدافه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دورة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9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تتقن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خطوات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التخطيط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التشغيلي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12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السابع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تدرك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علاقة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القواعد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الشرعية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بالقضايا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التربوية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لقاء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خبير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129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 pitchFamily="2" charset="-78"/>
                        </a:rPr>
                        <a:t>تعرف المنهج الشرعي في تأصيل القضايا التربوية</a:t>
                      </a:r>
                      <a:endParaRPr 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50406" y="911479"/>
            <a:ext cx="690605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-Mateen" pitchFamily="18" charset="-78"/>
                <a:ea typeface="Calibri" pitchFamily="34" charset="0"/>
                <a:cs typeface="Al-Mateen" pitchFamily="18" charset="-78"/>
              </a:rPr>
              <a:t>تابع نموذج الخطة التنفيذية للبرنامج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-Mateen" pitchFamily="18" charset="-78"/>
                <a:ea typeface="Calibri" pitchFamily="34" charset="0"/>
                <a:cs typeface="AL-Mohanad Bold" pitchFamily="2" charset="-78"/>
              </a:rPr>
              <a:t>جزء من نموذج الخطة رقم (6)  ( السنة الأولى: الفصل الدراسي الأول )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L-Mohanad Bold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55670"/>
              </p:ext>
            </p:extLst>
          </p:nvPr>
        </p:nvGraphicFramePr>
        <p:xfrm>
          <a:off x="467544" y="1916832"/>
          <a:ext cx="8280920" cy="3762363"/>
        </p:xfrm>
        <a:graphic>
          <a:graphicData uri="http://schemas.openxmlformats.org/drawingml/2006/table">
            <a:tbl>
              <a:tblPr rtl="1" firstRow="1" firstCol="1" bandRow="1"/>
              <a:tblGrid>
                <a:gridCol w="1089722"/>
                <a:gridCol w="673292"/>
                <a:gridCol w="4280122"/>
                <a:gridCol w="1459065"/>
                <a:gridCol w="778719"/>
              </a:tblGrid>
              <a:tr h="6076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الأسبوع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اليوم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البرنامج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مسار التعلم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عدد الساعات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856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الثامن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2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تستشعر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أهمية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التحفيز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وآثاره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قراءة موجهة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0384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تعدد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أنواع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التحفيز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ورشة عمل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3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4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تمارس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مهارات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التحفيز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07683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التاسع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2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تدرك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فضل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المحافظة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على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الفرائض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في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الدين</a:t>
                      </a:r>
                      <a:endParaRPr lang="en-US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موضوع</a:t>
                      </a:r>
                      <a:r>
                        <a:rPr lang="ar-SA" sz="2000" b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تعلم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384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تسعى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للمحافظة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على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الفرائض</a:t>
                      </a:r>
                      <a:endParaRPr lang="en-US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ممارسة</a:t>
                      </a:r>
                      <a:r>
                        <a:rPr lang="ar-SA" sz="2000" b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عملية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0384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تحث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على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التمسك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بالفرائض</a:t>
                      </a:r>
                      <a:endParaRPr lang="en-US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038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العاشر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b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تفهم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معالم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منهج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الأنبياء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في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الدعوة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إلى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الله</a:t>
                      </a:r>
                      <a:endParaRPr lang="en-US" sz="20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سماع</a:t>
                      </a:r>
                      <a:r>
                        <a:rPr lang="ar-SA" sz="2000" b="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موجه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97417" y="901026"/>
            <a:ext cx="580158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-Mateen" pitchFamily="18" charset="-78"/>
                <a:ea typeface="Calibri" pitchFamily="34" charset="0"/>
                <a:cs typeface="Al-Mateen" pitchFamily="18" charset="-78"/>
              </a:rPr>
              <a:t>تابع نموذج الخطة التنفيذية للبرنامج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-Mateen" pitchFamily="18" charset="-78"/>
                <a:ea typeface="Calibri" pitchFamily="34" charset="0"/>
                <a:cs typeface="AL-Mohanad Bold" pitchFamily="2" charset="-78"/>
              </a:rPr>
              <a:t>جزء من نموذج الخطة رقم (6)  ( السنة الأولى: الفصل الدراسي الأول ) 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L-Mohanad Bold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9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مخطط 1"/>
          <p:cNvGraphicFramePr/>
          <p:nvPr>
            <p:extLst>
              <p:ext uri="{D42A27DB-BD31-4B8C-83A1-F6EECF244321}">
                <p14:modId xmlns:p14="http://schemas.microsoft.com/office/powerpoint/2010/main" val="2232878172"/>
              </p:ext>
            </p:extLst>
          </p:nvPr>
        </p:nvGraphicFramePr>
        <p:xfrm>
          <a:off x="899592" y="548680"/>
          <a:ext cx="77837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8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846363"/>
              </p:ext>
            </p:extLst>
          </p:nvPr>
        </p:nvGraphicFramePr>
        <p:xfrm>
          <a:off x="611560" y="2204864"/>
          <a:ext cx="7992887" cy="2734228"/>
        </p:xfrm>
        <a:graphic>
          <a:graphicData uri="http://schemas.openxmlformats.org/drawingml/2006/table">
            <a:tbl>
              <a:tblPr rtl="1" firstRow="1" firstCol="1" bandRow="1"/>
              <a:tblGrid>
                <a:gridCol w="1814615"/>
                <a:gridCol w="1004144"/>
                <a:gridCol w="3010128"/>
                <a:gridCol w="1338270"/>
                <a:gridCol w="825730"/>
              </a:tblGrid>
              <a:tr h="66607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الأسبوع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اليوم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البرنامج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مسار التعلم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عدد الساعات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الحادي عشر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تدرس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نماذج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من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دعوة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الأنبياء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مشروع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الثاني عشر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تستشعر أثر القرآن الكريم في حياتها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قراءة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موجهة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33037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الثالث عشر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تلم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بأنواع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الاجتماعات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وأهدافها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ورشة</a:t>
                      </a:r>
                      <a:r>
                        <a:rPr lang="ar-SA" sz="200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عمل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074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تمارس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آليات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إدارة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الاجتماعات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ممارسة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L-Mohanad Bold" pitchFamily="2" charset="-78"/>
                        </a:rPr>
                        <a:t> </a:t>
                      </a: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عملية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Arial"/>
                          <a:ea typeface="Calibri"/>
                          <a:cs typeface="AL-Mohanad Bold" pitchFamily="2" charset="-78"/>
                        </a:rPr>
                        <a:t>ذاتي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2641" y="1052736"/>
            <a:ext cx="580158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-Mateen" pitchFamily="18" charset="-78"/>
                <a:ea typeface="Calibri" pitchFamily="34" charset="0"/>
                <a:cs typeface="Al-Mateen" pitchFamily="18" charset="-78"/>
              </a:rPr>
              <a:t>تابع نموذج الخطة التنفيذية للبرنامج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-Mateen" pitchFamily="18" charset="-78"/>
                <a:ea typeface="Calibri" pitchFamily="34" charset="0"/>
                <a:cs typeface="AL-Mohanad Bold" pitchFamily="2" charset="-78"/>
              </a:rPr>
              <a:t>جزء من نموذج الخطة رقم (6)  ( السنة الأولى: الفصل الدراسي الأول ) 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L-Mohanad Bold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268760"/>
            <a:ext cx="8568952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التوصيات: 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العناية بالنمو التربوي في العمل المؤسسي وتقديمه وفق منهجية علمية.</a:t>
            </a:r>
            <a:endParaRPr lang="en-US" sz="32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تفعيل البرنامج في المعاهد القرآنية بالمملكة. </a:t>
            </a:r>
            <a:endParaRPr lang="en-US" sz="32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الاستفادة من تجربة البرنامج، والتعديل عليه بما يتناسب مع المؤسسات التعليمية(رجالية ونسائية).</a:t>
            </a:r>
            <a:endParaRPr lang="en-US" sz="32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SA" sz="3200" dirty="0">
                <a:latin typeface="Traditional Arabic"/>
                <a:ea typeface="Calibri"/>
                <a:cs typeface="AL-Mohanad Bold"/>
              </a:rPr>
              <a:t>الاستفادة من</a:t>
            </a:r>
            <a:r>
              <a:rPr lang="ar-SA" sz="3200" dirty="0">
                <a:ea typeface="Calibri"/>
                <a:cs typeface="Traditional Arabic"/>
              </a:rPr>
              <a:t> </a:t>
            </a:r>
            <a:r>
              <a:rPr lang="ar-SA" sz="3200" dirty="0">
                <a:solidFill>
                  <a:srgbClr val="0000FF"/>
                </a:solidFill>
                <a:latin typeface="Traditional Arabic"/>
                <a:ea typeface="Calibri"/>
                <a:cs typeface="AL-Mohanad Bold"/>
                <a:hlinkClick r:id="rId2"/>
              </a:rPr>
              <a:t>صفحة البرنامج على موقع "مركز معاهد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"، ويمكن تحميل نسخة من كتاب البرنامج.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68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420888"/>
            <a:ext cx="9361040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15000"/>
              </a:lnSpc>
            </a:pPr>
            <a:r>
              <a:rPr lang="ar-SA" sz="3200" dirty="0" smtClean="0">
                <a:latin typeface="Traditional Arabic"/>
                <a:ea typeface="Calibri"/>
                <a:cs typeface="AL-Mohanad Bold"/>
              </a:rPr>
              <a:t>قال </a:t>
            </a:r>
            <a:r>
              <a:rPr lang="ar-SA" sz="3200" dirty="0">
                <a:latin typeface="Traditional Arabic"/>
                <a:ea typeface="Calibri"/>
                <a:cs typeface="AL-Mohanad Bold"/>
              </a:rPr>
              <a:t>تعالى :</a:t>
            </a:r>
            <a:endParaRPr lang="en-US" sz="3200" dirty="0">
              <a:ea typeface="Calibri"/>
              <a:cs typeface="Arial"/>
            </a:endParaRPr>
          </a:p>
          <a:p>
            <a:pPr marL="685800" algn="ctr">
              <a:lnSpc>
                <a:spcPct val="115000"/>
              </a:lnSpc>
              <a:spcAft>
                <a:spcPts val="1000"/>
              </a:spcAft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((  إنا نحن نحيي الموتى ونكتب ما قدَّموا وآثارهم .. 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))</a:t>
            </a:r>
          </a:p>
          <a:p>
            <a:pPr marL="685800" lvl="0" algn="ctr">
              <a:lnSpc>
                <a:spcPct val="115000"/>
              </a:lnSpc>
            </a:pPr>
            <a:endParaRPr lang="ar-SA" sz="1400" dirty="0" smtClean="0">
              <a:solidFill>
                <a:prstClr val="black"/>
              </a:solidFill>
              <a:latin typeface="Traditional Arabic"/>
              <a:ea typeface="Calibri"/>
              <a:cs typeface="AL-Mohanad Bold"/>
            </a:endParaRPr>
          </a:p>
          <a:p>
            <a:pPr marL="685800" lvl="0" algn="ctr">
              <a:lnSpc>
                <a:spcPct val="115000"/>
              </a:lnSpc>
            </a:pPr>
            <a:r>
              <a:rPr lang="ar-SA" sz="3200" dirty="0" smtClean="0">
                <a:solidFill>
                  <a:prstClr val="black"/>
                </a:solidFill>
                <a:latin typeface="Traditional Arabic"/>
                <a:ea typeface="Calibri"/>
                <a:cs typeface="AL-Mohanad Bold"/>
              </a:rPr>
              <a:t>نسأل </a:t>
            </a:r>
            <a:r>
              <a:rPr lang="ar-SA" sz="3200" dirty="0">
                <a:solidFill>
                  <a:prstClr val="black"/>
                </a:solidFill>
                <a:latin typeface="Traditional Arabic"/>
                <a:ea typeface="Calibri"/>
                <a:cs typeface="AL-Mohanad Bold"/>
              </a:rPr>
              <a:t>الله أن يجعلنا وإياكم مفاتيح للخير</a:t>
            </a:r>
            <a:endParaRPr lang="en-US" sz="3200" dirty="0">
              <a:solidFill>
                <a:prstClr val="black"/>
              </a:solidFill>
              <a:ea typeface="Calibri"/>
              <a:cs typeface="Arial"/>
            </a:endParaRPr>
          </a:p>
          <a:p>
            <a:pPr marL="685800" algn="ctr"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58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3191369970"/>
              </p:ext>
            </p:extLst>
          </p:nvPr>
        </p:nvGraphicFramePr>
        <p:xfrm>
          <a:off x="683568" y="1052736"/>
          <a:ext cx="8080261" cy="513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9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1857031"/>
            <a:ext cx="91440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4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cs typeface="AL-Mohanad Bold" pitchFamily="2" charset="-78"/>
              </a:rPr>
              <a:t>هذا التمدد الأفقي </a:t>
            </a:r>
            <a:endParaRPr lang="en-US" dirty="0">
              <a:ea typeface="Calibri"/>
              <a:cs typeface="AL-Mohanad Bold" pitchFamily="2" charset="-78"/>
            </a:endParaRPr>
          </a:p>
          <a:p>
            <a:pPr algn="ctr">
              <a:lnSpc>
                <a:spcPct val="115000"/>
              </a:lnSpc>
            </a:pPr>
            <a:r>
              <a:rPr lang="ar-SA" sz="4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cs typeface="AL-Mohanad Bold" pitchFamily="2" charset="-78"/>
              </a:rPr>
              <a:t>يحتاج إلى تمدد رأسي يتزامن معه </a:t>
            </a:r>
            <a:endParaRPr lang="en-US" dirty="0">
              <a:ea typeface="Calibri"/>
              <a:cs typeface="AL-Mohanad Bold" pitchFamily="2" charset="-78"/>
            </a:endParaRPr>
          </a:p>
          <a:p>
            <a:pPr algn="ctr">
              <a:lnSpc>
                <a:spcPct val="115000"/>
              </a:lnSpc>
            </a:pPr>
            <a:r>
              <a:rPr lang="ar-SA" sz="4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cs typeface="Al-Mateen"/>
              </a:rPr>
              <a:t>( العناية بالكيف )</a:t>
            </a:r>
            <a:endParaRPr lang="en-US" dirty="0">
              <a:solidFill>
                <a:schemeClr val="accent6"/>
              </a:solidFill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33234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39552" y="2780928"/>
            <a:ext cx="82809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4000" dirty="0">
                <a:latin typeface="Traditional Arabic"/>
                <a:ea typeface="Calibri"/>
                <a:cs typeface="AL-Mohanad Bold"/>
              </a:rPr>
              <a:t>لذا توالى افتتاح معاهد معلمات القرآن الكريم، حتى زاد عددها حالياً عن (80 ) معهداً في المملكة </a:t>
            </a:r>
            <a:endParaRPr lang="en-US" sz="160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42189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1846" y="198884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4000" dirty="0" smtClean="0">
                <a:latin typeface="Traditional Arabic"/>
                <a:ea typeface="Calibri"/>
                <a:cs typeface="AL-Mohanad Bold"/>
              </a:rPr>
              <a:t>ثم تأسيس</a:t>
            </a:r>
            <a:endParaRPr lang="en-US" sz="24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4000" dirty="0">
                <a:latin typeface="Traditional Arabic"/>
                <a:ea typeface="Calibri"/>
                <a:cs typeface="AL-Mohanad Bold"/>
              </a:rPr>
              <a:t> "مركز معاهد للاستشارات التربوية والتعليمية"</a:t>
            </a:r>
            <a:endParaRPr lang="en-US" sz="2400" dirty="0"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4000" dirty="0">
                <a:solidFill>
                  <a:schemeClr val="accent6"/>
                </a:solidFill>
                <a:latin typeface="Traditional Arabic"/>
                <a:ea typeface="Calibri"/>
                <a:cs typeface="AL-Mohanad Bold"/>
              </a:rPr>
              <a:t>(بيت خبرة في تأسيس المعاهد القرآنية وتطويرها )</a:t>
            </a:r>
            <a:endParaRPr lang="en-US" sz="2400" dirty="0">
              <a:solidFill>
                <a:schemeClr val="accent6"/>
              </a:solidFill>
              <a:ea typeface="Calibri"/>
              <a:cs typeface="Al-Mohanad"/>
            </a:endParaRPr>
          </a:p>
          <a:p>
            <a:pPr algn="ctr">
              <a:lnSpc>
                <a:spcPct val="115000"/>
              </a:lnSpc>
            </a:pPr>
            <a:r>
              <a:rPr lang="ar-SA" sz="4000" dirty="0" smtClean="0">
                <a:latin typeface="Traditional Arabic"/>
                <a:ea typeface="Calibri"/>
                <a:cs typeface="AL-Mohanad Bold"/>
              </a:rPr>
              <a:t>في  1</a:t>
            </a:r>
            <a:r>
              <a:rPr lang="en-US" sz="4000" dirty="0" smtClean="0">
                <a:latin typeface="Traditional Arabic"/>
                <a:ea typeface="Calibri"/>
                <a:cs typeface="AL-Mohanad Bold"/>
              </a:rPr>
              <a:t> /</a:t>
            </a:r>
            <a:r>
              <a:rPr lang="ar-SA" sz="4000" dirty="0" smtClean="0">
                <a:latin typeface="Traditional Arabic"/>
                <a:ea typeface="Calibri"/>
                <a:cs typeface="AL-Mohanad Bold"/>
              </a:rPr>
              <a:t>8  </a:t>
            </a:r>
            <a:r>
              <a:rPr lang="en-US" sz="4000" dirty="0" smtClean="0">
                <a:latin typeface="Traditional Arabic"/>
                <a:ea typeface="Calibri"/>
                <a:cs typeface="AL-Mohanad Bold"/>
              </a:rPr>
              <a:t>/</a:t>
            </a:r>
            <a:r>
              <a:rPr lang="ar-SA" sz="4000" dirty="0" smtClean="0">
                <a:latin typeface="Traditional Arabic"/>
                <a:ea typeface="Calibri"/>
                <a:cs typeface="AL-Mohanad Bold"/>
              </a:rPr>
              <a:t>1432هـ</a:t>
            </a:r>
            <a:endParaRPr lang="en-US" sz="2400" dirty="0">
              <a:ea typeface="Calibri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7170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02162" y="1340768"/>
            <a:ext cx="8424936" cy="376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أ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هداف مركز معاهد الاستراتيجية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Al-Mateen" pitchFamily="18" charset="-78"/>
                <a:ea typeface="Calibri"/>
                <a:cs typeface="Al-Mateen" pitchFamily="18" charset="-78"/>
              </a:rPr>
              <a:t>: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l-Mateen" pitchFamily="18" charset="-78"/>
              <a:ea typeface="Calibri"/>
              <a:cs typeface="Al-Mateen" pitchFamily="18" charset="-78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المساهمة في نشر المعاهد القرآنية وتأسيسها وفق معايير الأداء المتميز.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تطوير البرامج النوعية والمواد التعليمية وفق أفضل الخبرات الحديثة.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المساهمة في النمو المهني لمنسوبي المعاهد القرآنية وفق أسس التنمية المهنية.</a:t>
            </a:r>
            <a:endParaRPr lang="en-US" sz="2800" dirty="0">
              <a:latin typeface="Al-Mateen"/>
              <a:ea typeface="Calibri"/>
              <a:cs typeface="AL-Mohanad Bold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SA" sz="2800" dirty="0">
                <a:latin typeface="Al-Mateen"/>
                <a:ea typeface="Calibri"/>
                <a:cs typeface="AL-Mohanad Bold"/>
              </a:rPr>
              <a:t>تحقيق التميّز في الموارد المالية والبشرية والتنظيمية للمركز في ضوء توجهات بيوت الخبرة.</a:t>
            </a:r>
            <a:endParaRPr lang="en-US" sz="2800" dirty="0">
              <a:latin typeface="Al-Mateen"/>
              <a:ea typeface="Calibri"/>
              <a:cs typeface="AL-Mohanad Bold"/>
            </a:endParaRPr>
          </a:p>
        </p:txBody>
      </p:sp>
    </p:spTree>
    <p:extLst>
      <p:ext uri="{BB962C8B-B14F-4D97-AF65-F5344CB8AC3E}">
        <p14:creationId xmlns:p14="http://schemas.microsoft.com/office/powerpoint/2010/main" val="2697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1603</Words>
  <Application>Microsoft Office PowerPoint</Application>
  <PresentationFormat>عرض على الشاشة (3:4)‏</PresentationFormat>
  <Paragraphs>275</Paragraphs>
  <Slides>42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42</vt:i4>
      </vt:variant>
    </vt:vector>
  </HeadingPairs>
  <TitlesOfParts>
    <vt:vector size="43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ahmadmaqram</dc:creator>
  <cp:lastModifiedBy>hammad</cp:lastModifiedBy>
  <cp:revision>36</cp:revision>
  <dcterms:created xsi:type="dcterms:W3CDTF">2015-02-10T18:34:09Z</dcterms:created>
  <dcterms:modified xsi:type="dcterms:W3CDTF">2015-09-10T20:40:22Z</dcterms:modified>
</cp:coreProperties>
</file>